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p:scale>
          <a:sx n="104" d="100"/>
          <a:sy n="104" d="100"/>
        </p:scale>
        <p:origin x="1440"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43AC2-E9EB-954C-AF19-51E37287007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5A29790-8E7E-844C-A166-F1B8A4ACD8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16AD8D0-91BB-FD4B-B55C-2B42D8AE6963}"/>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5" name="Footer Placeholder 4">
            <a:extLst>
              <a:ext uri="{FF2B5EF4-FFF2-40B4-BE49-F238E27FC236}">
                <a16:creationId xmlns:a16="http://schemas.microsoft.com/office/drawing/2014/main" id="{23A7DBE4-777C-4B48-9328-ED6B3837AD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E291AC-4F49-004F-BF53-022D6B99383A}"/>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242606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1F9F-47A5-A148-AD07-2B272C05293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8B3A50F-E912-374B-B673-DA54FDFE11F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19A59F8-F270-854B-87C3-F4BB97A1855F}"/>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5" name="Footer Placeholder 4">
            <a:extLst>
              <a:ext uri="{FF2B5EF4-FFF2-40B4-BE49-F238E27FC236}">
                <a16:creationId xmlns:a16="http://schemas.microsoft.com/office/drawing/2014/main" id="{7627DA40-1463-BE45-AB66-17CBFD0364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3695EA-9024-474A-B3CB-BCBA8D65BC85}"/>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3491174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FE23EB-081E-074C-B3F7-A545E5E0C49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0521B12-21F6-5442-9C40-3AE7C0FF5E4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9575C20-1BEB-5F42-A84B-59ED2E4C6313}"/>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5" name="Footer Placeholder 4">
            <a:extLst>
              <a:ext uri="{FF2B5EF4-FFF2-40B4-BE49-F238E27FC236}">
                <a16:creationId xmlns:a16="http://schemas.microsoft.com/office/drawing/2014/main" id="{843442C4-4EC2-1945-B898-DF1D596FD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A0A74-9B97-6543-BEC4-CFF5D0196FD7}"/>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3445575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0908A-20AF-094B-8EE7-54AC3B0C4F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136F943-C9AB-B848-8A28-B493371644D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2F08D1-B3BE-7D45-954A-B1AEDC0B18BB}"/>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5" name="Footer Placeholder 4">
            <a:extLst>
              <a:ext uri="{FF2B5EF4-FFF2-40B4-BE49-F238E27FC236}">
                <a16:creationId xmlns:a16="http://schemas.microsoft.com/office/drawing/2014/main" id="{D3A8D03A-5C7E-AF4F-A349-31834D3708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BB793C-B453-CE47-BF27-5A4FB0D68ED1}"/>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1322827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8D61E-962A-2745-9D77-BD955A9FEC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88DC6A5-5075-9944-A717-1DDE3EC9C9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D825D08-8D03-914C-8C3E-477312AC97F1}"/>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5" name="Footer Placeholder 4">
            <a:extLst>
              <a:ext uri="{FF2B5EF4-FFF2-40B4-BE49-F238E27FC236}">
                <a16:creationId xmlns:a16="http://schemas.microsoft.com/office/drawing/2014/main" id="{A358E4E6-8A32-F547-B912-B42F028BAD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F234E1-D46C-6C49-B245-0F5FD1F53968}"/>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1742479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C2A99-57CE-A842-B6FB-3E9B4A9ECC1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BD4FDFD-98EE-9D4F-A74B-DB6AEC5D906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AE0BDB8-B74C-A148-8540-7475E0092B7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9A71C21-194F-D046-8323-68C7E20E16AF}"/>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6" name="Footer Placeholder 5">
            <a:extLst>
              <a:ext uri="{FF2B5EF4-FFF2-40B4-BE49-F238E27FC236}">
                <a16:creationId xmlns:a16="http://schemas.microsoft.com/office/drawing/2014/main" id="{230FC823-B33B-874D-BF0B-F45EA9FFAB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B92BBE-3E3B-874E-9890-9454A55D61B7}"/>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2308329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22672-7700-5E43-926F-5502895F63D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7CCBE5F-CB4C-3D41-B725-06808119A7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B9FEFF0-305A-0349-90D0-C2852A8E813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051A797-FB73-3543-B2B8-3440F437B5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F13C222-CFC1-604D-9305-04A8D5BBCBA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3D1CD79-7DA2-2C47-B47B-53F0DA4A80A8}"/>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8" name="Footer Placeholder 7">
            <a:extLst>
              <a:ext uri="{FF2B5EF4-FFF2-40B4-BE49-F238E27FC236}">
                <a16:creationId xmlns:a16="http://schemas.microsoft.com/office/drawing/2014/main" id="{A3C5FA03-3D60-6840-AE86-5FDE247618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2BA051-8453-8B4E-9A38-B4363CB4AD08}"/>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414709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5E109-8C4D-804A-A8C5-25151B050BD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6F586C4-656C-5D47-9047-F324A6AC5BE9}"/>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4" name="Footer Placeholder 3">
            <a:extLst>
              <a:ext uri="{FF2B5EF4-FFF2-40B4-BE49-F238E27FC236}">
                <a16:creationId xmlns:a16="http://schemas.microsoft.com/office/drawing/2014/main" id="{880D1218-88F2-7F46-A592-4A8FBCE71C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39BFD4-3F61-9944-8BD6-8C71442CD319}"/>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372233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49DBFC-5F40-5E49-B949-0654A04A390E}"/>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3" name="Footer Placeholder 2">
            <a:extLst>
              <a:ext uri="{FF2B5EF4-FFF2-40B4-BE49-F238E27FC236}">
                <a16:creationId xmlns:a16="http://schemas.microsoft.com/office/drawing/2014/main" id="{B897EEE0-4F67-3F40-9B26-3BC205E706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A0A2F2-DC88-F24B-BBB8-4172383D608F}"/>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709658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11EC4-8D07-384D-A66F-2877DF9D091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C60700A-F4B5-AE4A-B344-6815553388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4321BAE-9333-E842-B2CC-FF23FE5AD3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DEE0D6-54AD-9844-8B1B-EC4F54FD1125}"/>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6" name="Footer Placeholder 5">
            <a:extLst>
              <a:ext uri="{FF2B5EF4-FFF2-40B4-BE49-F238E27FC236}">
                <a16:creationId xmlns:a16="http://schemas.microsoft.com/office/drawing/2014/main" id="{1D7CC27E-B000-7346-B854-061DB8E524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975C59-F76F-E141-8697-62F92B98831B}"/>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726970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C8371-BBDD-654A-A53E-7BA5D089421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08F49B7-84A3-D549-9E99-3D7A5B628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5D90F4-90A5-614A-857D-5D85FA4ED4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C5DA7F8-E4D5-7745-89CC-F03BE051C694}"/>
              </a:ext>
            </a:extLst>
          </p:cNvPr>
          <p:cNvSpPr>
            <a:spLocks noGrp="1"/>
          </p:cNvSpPr>
          <p:nvPr>
            <p:ph type="dt" sz="half" idx="10"/>
          </p:nvPr>
        </p:nvSpPr>
        <p:spPr/>
        <p:txBody>
          <a:bodyPr/>
          <a:lstStyle/>
          <a:p>
            <a:fld id="{86F43BED-B3CD-0E41-B4F8-6449DFFE44C1}" type="datetimeFigureOut">
              <a:rPr lang="en-US" smtClean="0"/>
              <a:t>4/28/21</a:t>
            </a:fld>
            <a:endParaRPr lang="en-US"/>
          </a:p>
        </p:txBody>
      </p:sp>
      <p:sp>
        <p:nvSpPr>
          <p:cNvPr id="6" name="Footer Placeholder 5">
            <a:extLst>
              <a:ext uri="{FF2B5EF4-FFF2-40B4-BE49-F238E27FC236}">
                <a16:creationId xmlns:a16="http://schemas.microsoft.com/office/drawing/2014/main" id="{C4361216-B5BC-DE4C-AB70-018BB3B95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994BC2-D581-CC42-93E5-179E55EDA744}"/>
              </a:ext>
            </a:extLst>
          </p:cNvPr>
          <p:cNvSpPr>
            <a:spLocks noGrp="1"/>
          </p:cNvSpPr>
          <p:nvPr>
            <p:ph type="sldNum" sz="quarter" idx="12"/>
          </p:nvPr>
        </p:nvSpPr>
        <p:spPr/>
        <p:txBody>
          <a:bodyPr/>
          <a:lstStyle/>
          <a:p>
            <a:fld id="{25AB259A-A382-0A42-A9BC-617FBB3F4F7D}" type="slidenum">
              <a:rPr lang="en-US" smtClean="0"/>
              <a:t>‹#›</a:t>
            </a:fld>
            <a:endParaRPr lang="en-US"/>
          </a:p>
        </p:txBody>
      </p:sp>
    </p:spTree>
    <p:extLst>
      <p:ext uri="{BB962C8B-B14F-4D97-AF65-F5344CB8AC3E}">
        <p14:creationId xmlns:p14="http://schemas.microsoft.com/office/powerpoint/2010/main" val="158083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0BC7E5-1BA0-4D41-9D05-DB40D3521A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57C9FD8-3CAB-1644-B87B-3958798247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0A5BC18-F56B-FB43-BF48-0ECCCA474F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43BED-B3CD-0E41-B4F8-6449DFFE44C1}" type="datetimeFigureOut">
              <a:rPr lang="en-US" smtClean="0"/>
              <a:t>4/28/21</a:t>
            </a:fld>
            <a:endParaRPr lang="en-US"/>
          </a:p>
        </p:txBody>
      </p:sp>
      <p:sp>
        <p:nvSpPr>
          <p:cNvPr id="5" name="Footer Placeholder 4">
            <a:extLst>
              <a:ext uri="{FF2B5EF4-FFF2-40B4-BE49-F238E27FC236}">
                <a16:creationId xmlns:a16="http://schemas.microsoft.com/office/drawing/2014/main" id="{0065D798-A27D-2F4F-B67A-36D97FB7E7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4F987C6-E3EB-6343-B371-0C8478228E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AB259A-A382-0A42-A9BC-617FBB3F4F7D}" type="slidenum">
              <a:rPr lang="en-US" smtClean="0"/>
              <a:t>‹#›</a:t>
            </a:fld>
            <a:endParaRPr lang="en-US"/>
          </a:p>
        </p:txBody>
      </p:sp>
    </p:spTree>
    <p:extLst>
      <p:ext uri="{BB962C8B-B14F-4D97-AF65-F5344CB8AC3E}">
        <p14:creationId xmlns:p14="http://schemas.microsoft.com/office/powerpoint/2010/main" val="2729996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CDC0B-CE2A-0647-B0E9-27B42105CB62}"/>
              </a:ext>
            </a:extLst>
          </p:cNvPr>
          <p:cNvSpPr>
            <a:spLocks noGrp="1"/>
          </p:cNvSpPr>
          <p:nvPr>
            <p:ph type="ctrTitle"/>
          </p:nvPr>
        </p:nvSpPr>
        <p:spPr>
          <a:xfrm>
            <a:off x="1351005" y="98760"/>
            <a:ext cx="9412245" cy="856591"/>
          </a:xfrm>
        </p:spPr>
        <p:txBody>
          <a:bodyPr>
            <a:normAutofit/>
          </a:bodyPr>
          <a:lstStyle/>
          <a:p>
            <a:r>
              <a:rPr lang="en-US" sz="2000" b="1" dirty="0"/>
              <a:t>Oral Health Educational </a:t>
            </a:r>
            <a:r>
              <a:rPr lang="en-US" sz="2000" b="1" dirty="0" err="1"/>
              <a:t>Programme</a:t>
            </a:r>
            <a:r>
              <a:rPr lang="en-US" sz="2000" b="1" dirty="0"/>
              <a:t> of Intellectual Disabilities Children.</a:t>
            </a:r>
            <a:br>
              <a:rPr lang="en-AU" sz="2000" dirty="0"/>
            </a:br>
            <a:r>
              <a:rPr lang="en-US" sz="2000" dirty="0"/>
              <a:t> </a:t>
            </a:r>
            <a:r>
              <a:rPr lang="en-US" sz="2000" b="1" dirty="0"/>
              <a:t>Amir </a:t>
            </a:r>
            <a:r>
              <a:rPr lang="en-US" sz="2000" b="1" dirty="0" err="1"/>
              <a:t>Fahimipour</a:t>
            </a:r>
            <a:r>
              <a:rPr lang="en-AU" sz="2000"/>
              <a:t>* </a:t>
            </a:r>
            <a:endParaRPr lang="en-US" sz="2000" dirty="0"/>
          </a:p>
        </p:txBody>
      </p:sp>
      <p:sp>
        <p:nvSpPr>
          <p:cNvPr id="3" name="Subtitle 2">
            <a:extLst>
              <a:ext uri="{FF2B5EF4-FFF2-40B4-BE49-F238E27FC236}">
                <a16:creationId xmlns:a16="http://schemas.microsoft.com/office/drawing/2014/main" id="{C4CCA661-A0D3-DE45-8260-35B0DB4F1D5B}"/>
              </a:ext>
            </a:extLst>
          </p:cNvPr>
          <p:cNvSpPr>
            <a:spLocks noGrp="1"/>
          </p:cNvSpPr>
          <p:nvPr>
            <p:ph type="subTitle" idx="1"/>
          </p:nvPr>
        </p:nvSpPr>
        <p:spPr>
          <a:xfrm>
            <a:off x="511412" y="1141592"/>
            <a:ext cx="5602014" cy="5255170"/>
          </a:xfrm>
        </p:spPr>
        <p:txBody>
          <a:bodyPr>
            <a:noAutofit/>
          </a:bodyPr>
          <a:lstStyle/>
          <a:p>
            <a:pPr algn="l"/>
            <a:r>
              <a:rPr lang="en-US" sz="1300" b="1" dirty="0"/>
              <a:t>Background: </a:t>
            </a:r>
            <a:r>
              <a:rPr lang="en-US" sz="1300" dirty="0"/>
              <a:t>Intellectual disability patients are one of those groups who needs attention in our societies more than others. The ID Children have more medical and dental complications than others. The purpose of this study on a selected group of disabled children was provided the effectiveness of oral health education to the caregivers of intellectually disabled children than a group of children under supervision of un-trained caregivers.</a:t>
            </a:r>
            <a:endParaRPr lang="en-AU" sz="1300" dirty="0"/>
          </a:p>
          <a:p>
            <a:pPr algn="l"/>
            <a:r>
              <a:rPr lang="en-US" sz="1300" b="1" dirty="0"/>
              <a:t>Materials and Methods: </a:t>
            </a:r>
            <a:r>
              <a:rPr lang="en-US" sz="1300" dirty="0"/>
              <a:t>The study is a cluster randomized community trial with an institution as the unit of randomization. Two childcares accommodating a total of 16 caregivers and 72 children (aged 6 to 16) are randomly allocated to case or control groups. At this randomized control trial study, trained dental caregivers were randomly selected as the case group and non-trained caregivers were selected as the control group. Both the groups were observed over a period of two years and the results were recorded. Determination of the status of plaque index and DMFS /</a:t>
            </a:r>
            <a:r>
              <a:rPr lang="en-US" sz="1300" dirty="0" err="1"/>
              <a:t>dmfs</a:t>
            </a:r>
            <a:r>
              <a:rPr lang="en-US" sz="1300" dirty="0"/>
              <a:t> in the three different follows-up (eight, sixteen and twenty-four months) intervals were done after the initial referral. In each session, changes were recorded and after that the case group were trained in “Bass” brushing technique. </a:t>
            </a:r>
            <a:endParaRPr lang="en-AU" sz="1300" dirty="0"/>
          </a:p>
          <a:p>
            <a:pPr algn="l"/>
            <a:r>
              <a:rPr lang="en-US" sz="1300" b="1" dirty="0"/>
              <a:t>Result: </a:t>
            </a:r>
            <a:r>
              <a:rPr lang="en-US" sz="1300" dirty="0"/>
              <a:t>There was no statically significant difference between the two groups with respect to average age (6-16, mean=11), sex(M), the food intake frequency and frequency of sugar intakes. They have almost the same meals and snacks and it was 5 times per day. The same brushes and pastes were provided during these two years for all the two child-cares. Research data are gathered at baseline and three follows up sessions at 8, 16 and 24 months after the start of the study. The training of supervisors in one childcare has been done by the main investigator of the study and monitored by second and third author of this article. Based on the results of this study changes in the process of decay and DMFS / </a:t>
            </a:r>
            <a:r>
              <a:rPr lang="en-US" sz="1300" dirty="0" err="1"/>
              <a:t>dmfs</a:t>
            </a:r>
            <a:r>
              <a:rPr lang="en-US" sz="1300" dirty="0"/>
              <a:t> in the case group of children have been the same, due to the time limit of two years. By checking the Plaque Index in both groups of children, 30% decrease in plaque index were observed in the intervention group. </a:t>
            </a:r>
            <a:endParaRPr lang="en-AU" sz="1300" dirty="0"/>
          </a:p>
          <a:p>
            <a:pPr algn="l"/>
            <a:endParaRPr lang="en-US" sz="1300" dirty="0"/>
          </a:p>
        </p:txBody>
      </p:sp>
      <p:pic>
        <p:nvPicPr>
          <p:cNvPr id="4" name="Picture 3">
            <a:extLst>
              <a:ext uri="{FF2B5EF4-FFF2-40B4-BE49-F238E27FC236}">
                <a16:creationId xmlns:a16="http://schemas.microsoft.com/office/drawing/2014/main" id="{ED95FFB4-FF4B-D84B-BD84-F23415385D44}"/>
              </a:ext>
            </a:extLst>
          </p:cNvPr>
          <p:cNvPicPr/>
          <p:nvPr/>
        </p:nvPicPr>
        <p:blipFill>
          <a:blip r:embed="rId2">
            <a:extLst>
              <a:ext uri="{28A0092B-C50C-407E-A947-70E740481C1C}">
                <a14:useLocalDpi xmlns:a14="http://schemas.microsoft.com/office/drawing/2010/main" val="0"/>
              </a:ext>
            </a:extLst>
          </a:blip>
          <a:stretch>
            <a:fillRect/>
          </a:stretch>
        </p:blipFill>
        <p:spPr>
          <a:xfrm>
            <a:off x="395784" y="259402"/>
            <a:ext cx="1562100" cy="535305"/>
          </a:xfrm>
          <a:prstGeom prst="rect">
            <a:avLst/>
          </a:prstGeom>
        </p:spPr>
      </p:pic>
      <p:sp>
        <p:nvSpPr>
          <p:cNvPr id="7" name="TextBox 6">
            <a:extLst>
              <a:ext uri="{FF2B5EF4-FFF2-40B4-BE49-F238E27FC236}">
                <a16:creationId xmlns:a16="http://schemas.microsoft.com/office/drawing/2014/main" id="{A0F81C9E-D9DA-EE4C-8A66-55016ABB6878}"/>
              </a:ext>
            </a:extLst>
          </p:cNvPr>
          <p:cNvSpPr txBox="1"/>
          <p:nvPr/>
        </p:nvSpPr>
        <p:spPr>
          <a:xfrm>
            <a:off x="6703205" y="4198096"/>
            <a:ext cx="5226036" cy="856591"/>
          </a:xfrm>
          <a:prstGeom prst="rect">
            <a:avLst/>
          </a:prstGeom>
          <a:noFill/>
        </p:spPr>
        <p:txBody>
          <a:bodyPr wrap="square" rtlCol="0">
            <a:spAutoFit/>
          </a:bodyPr>
          <a:lstStyle/>
          <a:p>
            <a:r>
              <a:rPr lang="en-US" sz="1200" b="1" dirty="0"/>
              <a:t>Conclusion: </a:t>
            </a:r>
            <a:r>
              <a:rPr lang="en-US" sz="1200" dirty="0"/>
              <a:t> The results of this study showed that oral health education for caregivers in childcare </a:t>
            </a:r>
            <a:r>
              <a:rPr lang="en-US" sz="1200" dirty="0" err="1"/>
              <a:t>centres</a:t>
            </a:r>
            <a:r>
              <a:rPr lang="en-US" sz="1200" dirty="0"/>
              <a:t> could lead to improvement of oral and dental health in children with intellectual disability.  </a:t>
            </a:r>
            <a:endParaRPr lang="en-AU" sz="1200" dirty="0"/>
          </a:p>
          <a:p>
            <a:endParaRPr lang="en-US" sz="1200" dirty="0"/>
          </a:p>
        </p:txBody>
      </p:sp>
      <p:sp>
        <p:nvSpPr>
          <p:cNvPr id="8" name="TextBox 7">
            <a:extLst>
              <a:ext uri="{FF2B5EF4-FFF2-40B4-BE49-F238E27FC236}">
                <a16:creationId xmlns:a16="http://schemas.microsoft.com/office/drawing/2014/main" id="{5994572D-17AC-EA47-9A02-2D19B4DE3EF8}"/>
              </a:ext>
            </a:extLst>
          </p:cNvPr>
          <p:cNvSpPr txBox="1"/>
          <p:nvPr/>
        </p:nvSpPr>
        <p:spPr>
          <a:xfrm>
            <a:off x="6703205" y="4821790"/>
            <a:ext cx="5023943" cy="1815882"/>
          </a:xfrm>
          <a:prstGeom prst="rect">
            <a:avLst/>
          </a:prstGeom>
          <a:noFill/>
        </p:spPr>
        <p:txBody>
          <a:bodyPr wrap="square" rtlCol="0">
            <a:spAutoFit/>
          </a:bodyPr>
          <a:lstStyle/>
          <a:p>
            <a:r>
              <a:rPr lang="en-US" sz="800" dirty="0"/>
              <a:t>References: </a:t>
            </a:r>
            <a:r>
              <a:rPr lang="en-US" sz="800" b="1" i="1" dirty="0"/>
              <a:t> 1</a:t>
            </a:r>
            <a:r>
              <a:rPr lang="en-US" sz="800" dirty="0"/>
              <a:t>. Nam-Ki chi, Kyu-Ho yang. A study on the dental disease of the handicapped. </a:t>
            </a:r>
            <a:r>
              <a:rPr lang="en-US" sz="800" i="1" dirty="0"/>
              <a:t>J Dent Child </a:t>
            </a:r>
            <a:r>
              <a:rPr lang="en-US" sz="800" dirty="0"/>
              <a:t>2003; 70:153-158.</a:t>
            </a:r>
            <a:br>
              <a:rPr lang="en-US" sz="800" dirty="0"/>
            </a:br>
            <a:r>
              <a:rPr lang="en-US" sz="800" b="1" i="1" dirty="0"/>
              <a:t>2</a:t>
            </a:r>
            <a:r>
              <a:rPr lang="en-US" sz="800" dirty="0"/>
              <a:t>. Mouradian WE. The face of a child: </a:t>
            </a:r>
            <a:r>
              <a:rPr lang="en-US" sz="800" dirty="0" err="1"/>
              <a:t>chil</a:t>
            </a:r>
            <a:r>
              <a:rPr lang="en-US" sz="800" dirty="0"/>
              <a:t>- </a:t>
            </a:r>
            <a:r>
              <a:rPr lang="en-US" sz="800" dirty="0" err="1"/>
              <a:t>dren’s</a:t>
            </a:r>
            <a:r>
              <a:rPr lang="en-US" sz="800" dirty="0"/>
              <a:t> oral health and dental education. </a:t>
            </a:r>
            <a:r>
              <a:rPr lang="en-US" sz="800" i="1" dirty="0"/>
              <a:t>J Dent Educ </a:t>
            </a:r>
            <a:r>
              <a:rPr lang="en-US" sz="800" dirty="0"/>
              <a:t>2001; 65:821-310  </a:t>
            </a:r>
            <a:r>
              <a:rPr lang="en-US" sz="800" b="1" i="1" dirty="0"/>
              <a:t>3</a:t>
            </a:r>
            <a:r>
              <a:rPr lang="en-US" sz="800" dirty="0"/>
              <a:t>. Francis JR, Stevenson DR, Palmer JD. Den- </a:t>
            </a:r>
            <a:r>
              <a:rPr lang="en-US" sz="800" dirty="0" err="1"/>
              <a:t>tal</a:t>
            </a:r>
            <a:r>
              <a:rPr lang="en-US" sz="800" dirty="0"/>
              <a:t> health and dental care requirements for young handicapped adults in Wessex. </a:t>
            </a:r>
            <a:r>
              <a:rPr lang="en-US" sz="800" i="1" dirty="0"/>
              <a:t>Com- munity Dent Health </a:t>
            </a:r>
            <a:r>
              <a:rPr lang="en-US" sz="800" dirty="0"/>
              <a:t>1991; 8:131-7. </a:t>
            </a:r>
            <a:r>
              <a:rPr lang="en-US" sz="800" b="1" i="1" dirty="0"/>
              <a:t>4</a:t>
            </a:r>
            <a:r>
              <a:rPr lang="en-US" sz="800" dirty="0"/>
              <a:t>. </a:t>
            </a:r>
            <a:r>
              <a:rPr lang="en-US" sz="800" dirty="0" err="1"/>
              <a:t>Arnrup</a:t>
            </a:r>
            <a:r>
              <a:rPr lang="en-US" sz="800" dirty="0"/>
              <a:t> K, Lundin SA, </a:t>
            </a:r>
            <a:r>
              <a:rPr lang="en-US" sz="800" dirty="0" err="1"/>
              <a:t>Dahllof</a:t>
            </a:r>
            <a:r>
              <a:rPr lang="en-US" sz="800" dirty="0"/>
              <a:t> G. Analysis of </a:t>
            </a:r>
            <a:r>
              <a:rPr lang="en-US" sz="800" dirty="0" err="1"/>
              <a:t>paediatric</a:t>
            </a:r>
            <a:r>
              <a:rPr lang="en-US" sz="800" dirty="0"/>
              <a:t> dental services provided at a re- </a:t>
            </a:r>
            <a:r>
              <a:rPr lang="en-US" sz="800" dirty="0" err="1"/>
              <a:t>gional</a:t>
            </a:r>
            <a:r>
              <a:rPr lang="en-US" sz="800" dirty="0"/>
              <a:t> hospital in Sweden. Dental treatment need in medically compromised children re- </a:t>
            </a:r>
            <a:r>
              <a:rPr lang="en-US" sz="800" dirty="0" err="1"/>
              <a:t>ferred</a:t>
            </a:r>
            <a:r>
              <a:rPr lang="en-US" sz="800" dirty="0"/>
              <a:t> for dental </a:t>
            </a:r>
            <a:r>
              <a:rPr lang="en-US" sz="800" dirty="0" err="1"/>
              <a:t>consulation</a:t>
            </a:r>
            <a:r>
              <a:rPr lang="en-US" sz="800" dirty="0"/>
              <a:t>. </a:t>
            </a:r>
            <a:r>
              <a:rPr lang="en-US" sz="800" i="1" dirty="0" err="1"/>
              <a:t>Swed</a:t>
            </a:r>
            <a:r>
              <a:rPr lang="en-US" sz="800" i="1" dirty="0"/>
              <a:t> Dent J </a:t>
            </a:r>
            <a:r>
              <a:rPr lang="en-US" sz="800" dirty="0"/>
              <a:t>1993; 17:255-9. </a:t>
            </a:r>
            <a:r>
              <a:rPr lang="en-US" sz="800" b="1" i="1" dirty="0"/>
              <a:t>5.</a:t>
            </a:r>
            <a:r>
              <a:rPr lang="en-US" sz="800" dirty="0"/>
              <a:t> World health organization. Oral Health Sur- vey: Basic Methods, 3rd ed. Geneva: WHO, 1987.</a:t>
            </a:r>
            <a:br>
              <a:rPr lang="en-US" sz="800" dirty="0"/>
            </a:br>
            <a:r>
              <a:rPr lang="en-US" sz="800" b="1" i="1" dirty="0"/>
              <a:t>6</a:t>
            </a:r>
            <a:r>
              <a:rPr lang="en-US" sz="800" dirty="0"/>
              <a:t>. Green JC, Vermillion JR. The simplified oral hygiene index. </a:t>
            </a:r>
            <a:r>
              <a:rPr lang="en-US" sz="800" i="1" dirty="0"/>
              <a:t>J Am Dent Assoc </a:t>
            </a:r>
            <a:r>
              <a:rPr lang="en-US" sz="800" dirty="0"/>
              <a:t>1964; 68:7-13. </a:t>
            </a:r>
            <a:r>
              <a:rPr lang="en-US" sz="800" b="1" i="1" dirty="0"/>
              <a:t>7.</a:t>
            </a:r>
            <a:r>
              <a:rPr lang="en-US" sz="800" dirty="0"/>
              <a:t> </a:t>
            </a:r>
            <a:r>
              <a:rPr lang="en-US" sz="800" dirty="0" err="1"/>
              <a:t>Lindhe</a:t>
            </a:r>
            <a:r>
              <a:rPr lang="en-US" sz="800" dirty="0"/>
              <a:t> J. </a:t>
            </a:r>
            <a:r>
              <a:rPr lang="en-US" sz="800" i="1" dirty="0"/>
              <a:t>Textbook of Clinical </a:t>
            </a:r>
            <a:r>
              <a:rPr lang="en-US" sz="800" i="1" dirty="0" err="1"/>
              <a:t>Periodontol</a:t>
            </a:r>
            <a:r>
              <a:rPr lang="en-US" sz="800" i="1" dirty="0"/>
              <a:t>- </a:t>
            </a:r>
            <a:r>
              <a:rPr lang="en-US" sz="800" i="1" dirty="0" err="1"/>
              <a:t>ogy</a:t>
            </a:r>
            <a:r>
              <a:rPr lang="en-US" sz="800" dirty="0"/>
              <a:t>. Copenhagen: </a:t>
            </a:r>
            <a:r>
              <a:rPr lang="en-US" sz="800" dirty="0" err="1"/>
              <a:t>Munksgaard</a:t>
            </a:r>
            <a:r>
              <a:rPr lang="en-US" sz="800" dirty="0"/>
              <a:t>; 1983:139-192. </a:t>
            </a:r>
            <a:r>
              <a:rPr lang="en-US" sz="800" b="1" i="1" dirty="0"/>
              <a:t>8.</a:t>
            </a:r>
            <a:r>
              <a:rPr lang="en-US" sz="800" dirty="0"/>
              <a:t> Nunn J, Gordon P, Carmichael C. Dental disease and current treatment needs in a group of physically handicapped children. </a:t>
            </a:r>
            <a:r>
              <a:rPr lang="en-US" sz="800" i="1" dirty="0" err="1"/>
              <a:t>Commu</a:t>
            </a:r>
            <a:r>
              <a:rPr lang="en-US" sz="800" i="1" dirty="0"/>
              <a:t>- </a:t>
            </a:r>
            <a:r>
              <a:rPr lang="en-US" sz="800" i="1" dirty="0" err="1"/>
              <a:t>nity</a:t>
            </a:r>
            <a:r>
              <a:rPr lang="en-US" sz="800" i="1" dirty="0"/>
              <a:t> Dent Health </a:t>
            </a:r>
            <a:r>
              <a:rPr lang="en-US" sz="800" dirty="0"/>
              <a:t>1993; 10:389-96.  </a:t>
            </a:r>
            <a:r>
              <a:rPr lang="en-US" sz="800" b="1" i="1" dirty="0"/>
              <a:t>9.</a:t>
            </a:r>
            <a:r>
              <a:rPr lang="en-US" sz="800" dirty="0"/>
              <a:t> </a:t>
            </a:r>
            <a:r>
              <a:rPr lang="en-US" sz="800" dirty="0" err="1"/>
              <a:t>Alavi</a:t>
            </a:r>
            <a:r>
              <a:rPr lang="en-US" sz="800" dirty="0"/>
              <a:t> AA, </a:t>
            </a:r>
            <a:r>
              <a:rPr lang="en-US" sz="800" dirty="0" err="1"/>
              <a:t>Amirhakimi</a:t>
            </a:r>
            <a:r>
              <a:rPr lang="en-US" sz="800" dirty="0"/>
              <a:t> E, </a:t>
            </a:r>
            <a:r>
              <a:rPr lang="en-US" sz="800" dirty="0" err="1"/>
              <a:t>Karami</a:t>
            </a:r>
            <a:r>
              <a:rPr lang="en-US" sz="800" dirty="0"/>
              <a:t> B. The prevalence of dental caries in 5-18-year-old </a:t>
            </a:r>
            <a:r>
              <a:rPr lang="en-US" sz="800" dirty="0" err="1"/>
              <a:t>insuline</a:t>
            </a:r>
            <a:r>
              <a:rPr lang="en-US" sz="800" dirty="0"/>
              <a:t>-dependent diabetics of Fars Province, Southern Iran. </a:t>
            </a:r>
            <a:r>
              <a:rPr lang="en-US" sz="800" i="1" dirty="0"/>
              <a:t>Arch Iran Med </a:t>
            </a:r>
            <a:r>
              <a:rPr lang="en-US" sz="800" dirty="0"/>
              <a:t>2006; 9:245-60. </a:t>
            </a:r>
            <a:endParaRPr lang="en-AU" sz="800" dirty="0"/>
          </a:p>
          <a:p>
            <a:endParaRPr lang="en-US" sz="800" dirty="0"/>
          </a:p>
        </p:txBody>
      </p:sp>
      <p:pic>
        <p:nvPicPr>
          <p:cNvPr id="9" name="Picture 8">
            <a:extLst>
              <a:ext uri="{FF2B5EF4-FFF2-40B4-BE49-F238E27FC236}">
                <a16:creationId xmlns:a16="http://schemas.microsoft.com/office/drawing/2014/main" id="{3476D357-3596-E84C-8AE5-5FE226165E91}"/>
              </a:ext>
            </a:extLst>
          </p:cNvPr>
          <p:cNvPicPr/>
          <p:nvPr/>
        </p:nvPicPr>
        <p:blipFill rotWithShape="1">
          <a:blip r:embed="rId3">
            <a:extLst>
              <a:ext uri="{28A0092B-C50C-407E-A947-70E740481C1C}">
                <a14:useLocalDpi xmlns:a14="http://schemas.microsoft.com/office/drawing/2010/main" val="0"/>
              </a:ext>
            </a:extLst>
          </a:blip>
          <a:srcRect l="4739" r="24473" b="10929"/>
          <a:stretch/>
        </p:blipFill>
        <p:spPr bwMode="auto">
          <a:xfrm>
            <a:off x="7728255" y="853596"/>
            <a:ext cx="3034995" cy="2790497"/>
          </a:xfrm>
          <a:prstGeom prst="rect">
            <a:avLst/>
          </a:prstGeom>
          <a:noFill/>
          <a:ln>
            <a:noFill/>
          </a:ln>
          <a:extLst>
            <a:ext uri="{53640926-AAD7-44D8-BBD7-CCE9431645EC}">
              <a14:shadowObscured xmlns:a14="http://schemas.microsoft.com/office/drawing/2010/main"/>
            </a:ext>
          </a:extLst>
        </p:spPr>
      </p:pic>
      <p:sp>
        <p:nvSpPr>
          <p:cNvPr id="10" name="TextBox 9">
            <a:extLst>
              <a:ext uri="{FF2B5EF4-FFF2-40B4-BE49-F238E27FC236}">
                <a16:creationId xmlns:a16="http://schemas.microsoft.com/office/drawing/2014/main" id="{C0491E09-A551-CB44-9E73-6E6D06811EFD}"/>
              </a:ext>
            </a:extLst>
          </p:cNvPr>
          <p:cNvSpPr txBox="1"/>
          <p:nvPr/>
        </p:nvSpPr>
        <p:spPr>
          <a:xfrm>
            <a:off x="7438801" y="1190520"/>
            <a:ext cx="369332" cy="1849820"/>
          </a:xfrm>
          <a:prstGeom prst="rect">
            <a:avLst/>
          </a:prstGeom>
          <a:noFill/>
        </p:spPr>
        <p:txBody>
          <a:bodyPr vert="vert270" wrap="square" rtlCol="0">
            <a:spAutoFit/>
          </a:bodyPr>
          <a:lstStyle/>
          <a:p>
            <a:r>
              <a:rPr lang="en-US" sz="1200" dirty="0">
                <a:solidFill>
                  <a:srgbClr val="0070C0"/>
                </a:solidFill>
                <a:latin typeface="Apple Chancery" panose="03020702040506060504" pitchFamily="66" charset="-79"/>
                <a:cs typeface="Apple Chancery" panose="03020702040506060504" pitchFamily="66" charset="-79"/>
              </a:rPr>
              <a:t>Plaque index (%)</a:t>
            </a:r>
          </a:p>
        </p:txBody>
      </p:sp>
      <p:sp>
        <p:nvSpPr>
          <p:cNvPr id="11" name="TextBox 10">
            <a:extLst>
              <a:ext uri="{FF2B5EF4-FFF2-40B4-BE49-F238E27FC236}">
                <a16:creationId xmlns:a16="http://schemas.microsoft.com/office/drawing/2014/main" id="{34B4134C-742C-BD45-BEC9-EE43FA963418}"/>
              </a:ext>
            </a:extLst>
          </p:cNvPr>
          <p:cNvSpPr txBox="1"/>
          <p:nvPr/>
        </p:nvSpPr>
        <p:spPr>
          <a:xfrm>
            <a:off x="8266454" y="3609250"/>
            <a:ext cx="3221075" cy="276999"/>
          </a:xfrm>
          <a:prstGeom prst="rect">
            <a:avLst/>
          </a:prstGeom>
          <a:noFill/>
        </p:spPr>
        <p:txBody>
          <a:bodyPr wrap="square" rtlCol="0">
            <a:spAutoFit/>
          </a:bodyPr>
          <a:lstStyle/>
          <a:p>
            <a:r>
              <a:rPr lang="en-US" sz="1200" dirty="0">
                <a:solidFill>
                  <a:srgbClr val="0070C0"/>
                </a:solidFill>
                <a:latin typeface="Apple Chancery" panose="03020702040506060504" pitchFamily="66" charset="-79"/>
                <a:cs typeface="Apple Chancery" panose="03020702040506060504" pitchFamily="66" charset="-79"/>
              </a:rPr>
              <a:t>     8.              16.               24           (Months)</a:t>
            </a:r>
          </a:p>
        </p:txBody>
      </p:sp>
      <p:pic>
        <p:nvPicPr>
          <p:cNvPr id="13" name="Picture 12" descr="A picture containing text&#10;&#10;Description automatically generated">
            <a:extLst>
              <a:ext uri="{FF2B5EF4-FFF2-40B4-BE49-F238E27FC236}">
                <a16:creationId xmlns:a16="http://schemas.microsoft.com/office/drawing/2014/main" id="{CDBD5795-AF07-4046-98F1-9487C53DEC56}"/>
              </a:ext>
            </a:extLst>
          </p:cNvPr>
          <p:cNvPicPr>
            <a:picLocks noChangeAspect="1"/>
          </p:cNvPicPr>
          <p:nvPr/>
        </p:nvPicPr>
        <p:blipFill>
          <a:blip r:embed="rId4"/>
          <a:stretch>
            <a:fillRect/>
          </a:stretch>
        </p:blipFill>
        <p:spPr>
          <a:xfrm>
            <a:off x="9916305" y="299593"/>
            <a:ext cx="1693890" cy="509878"/>
          </a:xfrm>
          <a:prstGeom prst="rect">
            <a:avLst/>
          </a:prstGeom>
        </p:spPr>
      </p:pic>
    </p:spTree>
    <p:extLst>
      <p:ext uri="{BB962C8B-B14F-4D97-AF65-F5344CB8AC3E}">
        <p14:creationId xmlns:p14="http://schemas.microsoft.com/office/powerpoint/2010/main" val="18671318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719</Words>
  <Application>Microsoft Macintosh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APPLE CHANCERY</vt:lpstr>
      <vt:lpstr>Arial</vt:lpstr>
      <vt:lpstr>Calibri</vt:lpstr>
      <vt:lpstr>Calibri Light</vt:lpstr>
      <vt:lpstr>Office Theme</vt:lpstr>
      <vt:lpstr>Oral Health Educational Programme of Intellectual Disabilities Children.  Amir Fahimipour*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Oral Health Educational Programme of Intellectual Disabilities Children.  Amir Fahimipour*</dc:title>
  <dc:creator>Amir Fahimipour</dc:creator>
  <cp:lastModifiedBy>Amir Fahimipour</cp:lastModifiedBy>
  <cp:revision>4</cp:revision>
  <dcterms:created xsi:type="dcterms:W3CDTF">2021-04-28T00:02:03Z</dcterms:created>
  <dcterms:modified xsi:type="dcterms:W3CDTF">2021-04-28T00:40:39Z</dcterms:modified>
</cp:coreProperties>
</file>